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2"/>
  </p:notesMasterIdLst>
  <p:sldIdLst>
    <p:sldId id="264" r:id="rId2"/>
    <p:sldId id="276" r:id="rId3"/>
    <p:sldId id="272" r:id="rId4"/>
    <p:sldId id="261" r:id="rId5"/>
    <p:sldId id="281" r:id="rId6"/>
    <p:sldId id="275" r:id="rId7"/>
    <p:sldId id="286" r:id="rId8"/>
    <p:sldId id="257" r:id="rId9"/>
    <p:sldId id="270" r:id="rId10"/>
    <p:sldId id="258" r:id="rId11"/>
    <p:sldId id="282" r:id="rId12"/>
    <p:sldId id="283" r:id="rId13"/>
    <p:sldId id="259" r:id="rId14"/>
    <p:sldId id="278" r:id="rId15"/>
    <p:sldId id="287" r:id="rId16"/>
    <p:sldId id="273" r:id="rId17"/>
    <p:sldId id="288" r:id="rId18"/>
    <p:sldId id="280" r:id="rId19"/>
    <p:sldId id="263" r:id="rId20"/>
    <p:sldId id="289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D03"/>
    <a:srgbClr val="96176E"/>
    <a:srgbClr val="971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16" autoAdjust="0"/>
    <p:restoredTop sz="94660"/>
  </p:normalViewPr>
  <p:slideViewPr>
    <p:cSldViewPr>
      <p:cViewPr>
        <p:scale>
          <a:sx n="75" d="100"/>
          <a:sy n="75" d="100"/>
        </p:scale>
        <p:origin x="-1720" y="-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57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1B74D-DA75-45C6-B5B6-67D107AC0B6D}" type="datetimeFigureOut">
              <a:rPr lang="en-US" smtClean="0"/>
              <a:t>6/12/15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551A1-93C0-45C6-A542-8D6D2A801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25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551A1-93C0-45C6-A542-8D6D2A8013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8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551A1-93C0-45C6-A542-8D6D2A8013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9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551A1-93C0-45C6-A542-8D6D2A8013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96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IRDR Data</a:t>
            </a:r>
            <a:r>
              <a:rPr lang="en-US" baseline="0" dirty="0" smtClean="0"/>
              <a:t> Report No. 2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551A1-93C0-45C6-A542-8D6D2A8013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91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11-12 June 2015, Bari-Italy.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>
                <a:solidFill>
                  <a:prstClr val="white"/>
                </a:solidFill>
              </a:rPr>
              <a:pPr/>
              <a:t>‹#›</a:t>
            </a:fld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 Imagen" descr="LOGO_CREAF_PERFILAT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188913"/>
            <a:ext cx="13684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24200" y="6237312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dirty="0">
              <a:solidFill>
                <a:prstClr val="black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1"/>
          </p:nvPr>
        </p:nvSpPr>
        <p:spPr>
          <a:xfrm>
            <a:off x="395536" y="1124744"/>
            <a:ext cx="8496944" cy="511304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562074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ca-ES" sz="3600" b="1" i="1" kern="1200" dirty="0" smtClean="0">
                <a:solidFill>
                  <a:srgbClr val="006600"/>
                </a:solidFill>
                <a:latin typeface="Georgia" pitchFamily="18" charset="0"/>
                <a:ea typeface="+mn-ea"/>
                <a:cs typeface="Times New Roman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ca-ES" dirty="0"/>
          </a:p>
        </p:txBody>
      </p:sp>
      <p:pic>
        <p:nvPicPr>
          <p:cNvPr id="7" name="6 Imagen" descr="barra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675120"/>
            <a:ext cx="914400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6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72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Jane.rovins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6941" y="908720"/>
            <a:ext cx="8892480" cy="1363339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</a:rPr>
              <a:t>EVs for Disasters in Action</a:t>
            </a:r>
            <a:endParaRPr lang="it-IT" sz="3200" dirty="0">
              <a:effectLst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68784" y="2276872"/>
            <a:ext cx="7772400" cy="432048"/>
          </a:xfrm>
        </p:spPr>
        <p:txBody>
          <a:bodyPr>
            <a:normAutofit/>
          </a:bodyPr>
          <a:lstStyle/>
          <a:p>
            <a:r>
              <a:rPr lang="en-GB" sz="1800" i="1" dirty="0" smtClean="0"/>
              <a:t>11-12 June 2015, Bari-Italy</a:t>
            </a:r>
            <a:endParaRPr lang="en-GB" sz="1800" i="1" noProof="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1520" y="4005064"/>
            <a:ext cx="3276600" cy="91440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50000"/>
              </a:spcBef>
              <a:defRPr lang="en-US" sz="1200" b="1" i="0">
                <a:solidFill>
                  <a:srgbClr val="0061A7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dirty="0" smtClean="0"/>
              <a:t>Coordinating an Observation Network of Networks </a:t>
            </a:r>
            <a:r>
              <a:rPr dirty="0" err="1" smtClean="0"/>
              <a:t>EnCompassing</a:t>
            </a:r>
            <a:r>
              <a:rPr dirty="0" smtClean="0"/>
              <a:t> </a:t>
            </a:r>
            <a:r>
              <a:rPr dirty="0" err="1" smtClean="0"/>
              <a:t>saTellite</a:t>
            </a:r>
            <a:r>
              <a:rPr dirty="0" smtClean="0"/>
              <a:t> and IN-situ to fill the Gaps in European Observations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674" y="113528"/>
            <a:ext cx="14001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magine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9088"/>
            <a:ext cx="1007745" cy="669290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362" y="357497"/>
            <a:ext cx="2962806" cy="4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2 Subtítulo"/>
          <p:cNvSpPr txBox="1">
            <a:spLocks/>
          </p:cNvSpPr>
          <p:nvPr/>
        </p:nvSpPr>
        <p:spPr>
          <a:xfrm>
            <a:off x="1042448" y="2708920"/>
            <a:ext cx="7885527" cy="129614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1800" i="1" dirty="0" smtClean="0"/>
              <a:t>Societal Benefit Area: Disasters</a:t>
            </a:r>
          </a:p>
          <a:p>
            <a:r>
              <a:rPr lang="en-GB" sz="1800" i="1" dirty="0" smtClean="0"/>
              <a:t>Name(s): Jane E. Rovins, PhD, CEM</a:t>
            </a:r>
          </a:p>
          <a:p>
            <a:r>
              <a:rPr lang="en-GB" sz="1800" i="1" dirty="0" smtClean="0"/>
              <a:t>Institution:</a:t>
            </a:r>
            <a:r>
              <a:rPr lang="en-GB" sz="1800" i="1" dirty="0"/>
              <a:t> </a:t>
            </a:r>
            <a:r>
              <a:rPr lang="en-GB" sz="1800" i="1" dirty="0" smtClean="0"/>
              <a:t>DRR Solutions, LLC</a:t>
            </a:r>
          </a:p>
        </p:txBody>
      </p:sp>
    </p:spTree>
    <p:extLst>
      <p:ext uri="{BB962C8B-B14F-4D97-AF65-F5344CB8AC3E}">
        <p14:creationId xmlns:p14="http://schemas.microsoft.com/office/powerpoint/2010/main" val="2880375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/>
              <a:t>3 Global Losses databases </a:t>
            </a:r>
          </a:p>
          <a:p>
            <a:pPr lvl="1"/>
            <a:r>
              <a:rPr lang="en-US" dirty="0" smtClean="0"/>
              <a:t>CRED EM-DAT</a:t>
            </a:r>
          </a:p>
          <a:p>
            <a:pPr lvl="1"/>
            <a:r>
              <a:rPr lang="en-US" dirty="0" smtClean="0"/>
              <a:t>Munich Re </a:t>
            </a:r>
            <a:r>
              <a:rPr lang="en-US" dirty="0" err="1" smtClean="0"/>
              <a:t>NatCat</a:t>
            </a:r>
            <a:r>
              <a:rPr lang="en-US" dirty="0" smtClean="0"/>
              <a:t> SERVICE</a:t>
            </a:r>
          </a:p>
          <a:p>
            <a:pPr lvl="1"/>
            <a:r>
              <a:rPr lang="en-US" dirty="0" smtClean="0"/>
              <a:t>Swiss Re Sigma</a:t>
            </a:r>
          </a:p>
          <a:p>
            <a:pPr lvl="0"/>
            <a:r>
              <a:rPr lang="en-US" sz="2800" dirty="0" smtClean="0"/>
              <a:t>55 National loss databases</a:t>
            </a:r>
          </a:p>
          <a:p>
            <a:pPr lvl="1"/>
            <a:r>
              <a:rPr lang="en-US" dirty="0" smtClean="0"/>
              <a:t>Most based on </a:t>
            </a:r>
            <a:r>
              <a:rPr lang="en-US" dirty="0" err="1" smtClean="0"/>
              <a:t>DesInventar</a:t>
            </a:r>
            <a:r>
              <a:rPr lang="en-US" dirty="0" smtClean="0"/>
              <a:t> model, with UNISDR support </a:t>
            </a:r>
          </a:p>
          <a:p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i="1" dirty="0" smtClean="0">
                <a:ea typeface="Calibri"/>
                <a:cs typeface="Times New Roman"/>
              </a:rPr>
              <a:t>Describing </a:t>
            </a:r>
            <a:r>
              <a:rPr lang="en-US" sz="3600" i="1" dirty="0">
                <a:ea typeface="Calibri"/>
                <a:cs typeface="Times New Roman"/>
              </a:rPr>
              <a:t>the monitoring networks currently operational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16809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3529" y="1268760"/>
            <a:ext cx="8347278" cy="5301208"/>
            <a:chOff x="323529" y="1268760"/>
            <a:chExt cx="8347278" cy="5301208"/>
          </a:xfrm>
        </p:grpSpPr>
        <p:pic>
          <p:nvPicPr>
            <p:cNvPr id="5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9" y="1268760"/>
              <a:ext cx="8280920" cy="530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611560" y="1268760"/>
              <a:ext cx="8059247" cy="4248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7929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Disaster Risk Assessment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889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6672"/>
            <a:ext cx="6336704" cy="5705245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1547664" y="3645024"/>
            <a:ext cx="901700" cy="152400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67544" y="1988840"/>
            <a:ext cx="914400" cy="3456384"/>
            <a:chOff x="467544" y="1988840"/>
            <a:chExt cx="914400" cy="3456384"/>
          </a:xfrm>
        </p:grpSpPr>
        <p:sp>
          <p:nvSpPr>
            <p:cNvPr id="9" name="Rectangle 8"/>
            <p:cNvSpPr/>
            <p:nvPr/>
          </p:nvSpPr>
          <p:spPr>
            <a:xfrm>
              <a:off x="467544" y="1988840"/>
              <a:ext cx="914400" cy="3456384"/>
            </a:xfrm>
            <a:prstGeom prst="rect">
              <a:avLst/>
            </a:prstGeom>
            <a:solidFill>
              <a:srgbClr val="97188B"/>
            </a:solidFill>
            <a:ln>
              <a:solidFill>
                <a:srgbClr val="97188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 rot="5400000" flipH="1">
              <a:off x="-715944" y="3558208"/>
              <a:ext cx="31683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Technical Inputs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59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en-US" sz="2800" dirty="0"/>
          </a:p>
          <a:p>
            <a:pPr lvl="0"/>
            <a:r>
              <a:rPr lang="en-US" sz="2800" dirty="0" smtClean="0"/>
              <a:t>Stakeholders</a:t>
            </a:r>
          </a:p>
          <a:p>
            <a:pPr lvl="0"/>
            <a:r>
              <a:rPr lang="en-US" sz="2800" dirty="0" smtClean="0"/>
              <a:t>Issues </a:t>
            </a:r>
            <a:r>
              <a:rPr lang="en-US" sz="2800" dirty="0"/>
              <a:t>of </a:t>
            </a:r>
            <a:r>
              <a:rPr lang="en-US" sz="2800" dirty="0" smtClean="0"/>
              <a:t>sustainability</a:t>
            </a:r>
          </a:p>
          <a:p>
            <a:pPr lvl="0"/>
            <a:r>
              <a:rPr lang="en-US" sz="2800" dirty="0" smtClean="0"/>
              <a:t>Long</a:t>
            </a:r>
            <a:r>
              <a:rPr lang="en-US" sz="2800" dirty="0"/>
              <a:t>-term </a:t>
            </a:r>
            <a:r>
              <a:rPr lang="en-US" sz="2800" dirty="0" smtClean="0"/>
              <a:t>maintenance</a:t>
            </a:r>
          </a:p>
          <a:p>
            <a:r>
              <a:rPr lang="en-US" sz="2800" dirty="0"/>
              <a:t>Varying </a:t>
            </a:r>
            <a:r>
              <a:rPr lang="en-US" sz="2800" dirty="0" smtClean="0"/>
              <a:t>quality</a:t>
            </a:r>
          </a:p>
          <a:p>
            <a:pPr lvl="0"/>
            <a:r>
              <a:rPr lang="en-US" sz="2800" dirty="0" smtClean="0"/>
              <a:t>Revolving numbers</a:t>
            </a:r>
          </a:p>
          <a:p>
            <a:pPr lvl="0"/>
            <a:r>
              <a:rPr lang="en-US" sz="2800" dirty="0" smtClean="0"/>
              <a:t>Limited down-scaling to sub-national </a:t>
            </a:r>
            <a:r>
              <a:rPr lang="en-US" sz="2800" dirty="0" smtClean="0"/>
              <a:t>level</a:t>
            </a:r>
          </a:p>
          <a:p>
            <a:pPr lvl="0"/>
            <a:r>
              <a:rPr lang="en-US" sz="2800" dirty="0" smtClean="0"/>
              <a:t>Bias</a:t>
            </a: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it-IT" sz="3600" dirty="0" smtClean="0">
                <a:ea typeface="Calibri"/>
                <a:cs typeface="Times New Roman"/>
              </a:rPr>
              <a:t/>
            </a:r>
            <a:br>
              <a:rPr lang="it-IT" sz="3600" dirty="0" smtClean="0">
                <a:ea typeface="Calibri"/>
                <a:cs typeface="Times New Roman"/>
              </a:rPr>
            </a:br>
            <a:r>
              <a:rPr lang="en-US" sz="4000" i="1" dirty="0">
                <a:ea typeface="Calibri"/>
                <a:cs typeface="Times New Roman"/>
              </a:rPr>
              <a:t>Assessing EV observational needs and readiness</a:t>
            </a:r>
            <a:r>
              <a:rPr lang="it-IT" sz="3600" dirty="0">
                <a:ea typeface="Calibri"/>
                <a:cs typeface="Times New Roman"/>
              </a:rPr>
              <a:t/>
            </a:r>
            <a:br>
              <a:rPr lang="it-IT" sz="3600" dirty="0">
                <a:ea typeface="Calibri"/>
                <a:cs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293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 3" charset="2"/>
              <a:buChar char=""/>
            </a:pPr>
            <a:r>
              <a:rPr lang="en-US" dirty="0" smtClean="0"/>
              <a:t>Hazard bias – every hazard type is represented</a:t>
            </a:r>
          </a:p>
          <a:p>
            <a:pPr>
              <a:buFont typeface="Wingdings 3" charset="2"/>
              <a:buChar char=""/>
            </a:pPr>
            <a:r>
              <a:rPr lang="en-US" dirty="0" smtClean="0"/>
              <a:t>Temporal bias – losses are comparable over time</a:t>
            </a:r>
          </a:p>
          <a:p>
            <a:pPr>
              <a:buFont typeface="Wingdings 3" charset="2"/>
              <a:buChar char=""/>
            </a:pPr>
            <a:r>
              <a:rPr lang="en-US" dirty="0" smtClean="0"/>
              <a:t>Threshold bias –all losses regardless of </a:t>
            </a:r>
            <a:r>
              <a:rPr lang="en-US" dirty="0" err="1" smtClean="0"/>
              <a:t>sie</a:t>
            </a:r>
            <a:r>
              <a:rPr lang="en-US" dirty="0" smtClean="0"/>
              <a:t> are counted</a:t>
            </a:r>
          </a:p>
          <a:p>
            <a:pPr>
              <a:buFont typeface="Wingdings 3" charset="2"/>
              <a:buChar char=""/>
            </a:pPr>
            <a:r>
              <a:rPr lang="en-US" dirty="0" smtClean="0"/>
              <a:t>Accounting bias – </a:t>
            </a:r>
            <a:r>
              <a:rPr lang="en-US" dirty="0"/>
              <a:t>all types of losses included (monetary, human, direct, insured, uninsured</a:t>
            </a:r>
            <a:r>
              <a:rPr lang="en-US" dirty="0" smtClean="0"/>
              <a:t>)</a:t>
            </a:r>
          </a:p>
          <a:p>
            <a:pPr>
              <a:buFont typeface="Wingdings 3" charset="2"/>
              <a:buChar char=""/>
            </a:pPr>
            <a:r>
              <a:rPr lang="en-US" dirty="0" smtClean="0"/>
              <a:t>Geographic bias – hazard losses are comparable across geographic unites, boundaries not change</a:t>
            </a:r>
          </a:p>
          <a:p>
            <a:pPr>
              <a:buFont typeface="Wingdings 3" charset="2"/>
              <a:buChar char=""/>
            </a:pPr>
            <a:r>
              <a:rPr lang="en-US" dirty="0" smtClean="0"/>
              <a:t>Systemic bias – losses recorded are the same regardless of source</a:t>
            </a:r>
          </a:p>
          <a:p>
            <a:pPr>
              <a:buFont typeface="Wingdings 3" charset="2"/>
              <a:buChar char="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Biases in Loss Databases Remain</a:t>
            </a:r>
          </a:p>
        </p:txBody>
      </p:sp>
    </p:spTree>
    <p:extLst>
      <p:ext uri="{BB962C8B-B14F-4D97-AF65-F5344CB8AC3E}">
        <p14:creationId xmlns:p14="http://schemas.microsoft.com/office/powerpoint/2010/main" val="267227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022" b="-8435"/>
          <a:stretch/>
        </p:blipFill>
        <p:spPr>
          <a:xfrm rot="5400000">
            <a:off x="1733802" y="-1676944"/>
            <a:ext cx="5040558" cy="97798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207472" y="1921319"/>
            <a:ext cx="801063" cy="85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80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33083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4572000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3568" y="2348880"/>
            <a:ext cx="7786687" cy="1714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Earthquake            Tsunami            Nuclear Power Stations</a:t>
            </a:r>
            <a:endParaRPr lang="en-CA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28875" y="3286125"/>
            <a:ext cx="714375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00563" y="3286125"/>
            <a:ext cx="714375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The Great East Japan Earthquake and </a:t>
            </a:r>
            <a:r>
              <a:rPr lang="en-US" dirty="0" err="1" smtClean="0"/>
              <a:t>Tsunmani</a:t>
            </a:r>
            <a:r>
              <a:rPr lang="en-US" dirty="0" smtClean="0"/>
              <a:t> (March 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945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Variable Interaction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9" r="-114" b="-313"/>
          <a:stretch/>
        </p:blipFill>
        <p:spPr bwMode="auto">
          <a:xfrm>
            <a:off x="251520" y="1484784"/>
            <a:ext cx="7088212" cy="51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7308304" y="1700808"/>
            <a:ext cx="731520" cy="4752528"/>
            <a:chOff x="5004048" y="1700808"/>
            <a:chExt cx="731520" cy="4320480"/>
          </a:xfrm>
        </p:grpSpPr>
        <p:sp>
          <p:nvSpPr>
            <p:cNvPr id="5" name="Curved Left Arrow 4"/>
            <p:cNvSpPr/>
            <p:nvPr/>
          </p:nvSpPr>
          <p:spPr>
            <a:xfrm flipV="1">
              <a:off x="5004048" y="1700808"/>
              <a:ext cx="731520" cy="4320480"/>
            </a:xfrm>
            <a:prstGeom prst="curvedLeftArrow">
              <a:avLst/>
            </a:prstGeom>
            <a:solidFill>
              <a:srgbClr val="01AD03"/>
            </a:solidFill>
            <a:ln>
              <a:solidFill>
                <a:srgbClr val="01AD0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Curved Left Arrow 5"/>
            <p:cNvSpPr/>
            <p:nvPr/>
          </p:nvSpPr>
          <p:spPr>
            <a:xfrm flipV="1">
              <a:off x="5004048" y="1700808"/>
              <a:ext cx="731520" cy="3744416"/>
            </a:xfrm>
            <a:prstGeom prst="curvedLeftArrow">
              <a:avLst/>
            </a:prstGeom>
            <a:solidFill>
              <a:srgbClr val="01AD03"/>
            </a:solidFill>
            <a:ln>
              <a:solidFill>
                <a:srgbClr val="01AD0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Curved Left Arrow 6"/>
            <p:cNvSpPr/>
            <p:nvPr/>
          </p:nvSpPr>
          <p:spPr>
            <a:xfrm flipV="1">
              <a:off x="5004048" y="1700808"/>
              <a:ext cx="731520" cy="3096344"/>
            </a:xfrm>
            <a:prstGeom prst="curvedLeftArrow">
              <a:avLst/>
            </a:prstGeom>
            <a:solidFill>
              <a:srgbClr val="01AD03"/>
            </a:solidFill>
            <a:ln>
              <a:solidFill>
                <a:srgbClr val="01AD0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Curved Left Arrow 7"/>
            <p:cNvSpPr/>
            <p:nvPr/>
          </p:nvSpPr>
          <p:spPr>
            <a:xfrm flipV="1">
              <a:off x="5004048" y="1700808"/>
              <a:ext cx="731520" cy="2448272"/>
            </a:xfrm>
            <a:prstGeom prst="curvedLeftArrow">
              <a:avLst/>
            </a:prstGeom>
            <a:solidFill>
              <a:srgbClr val="01AD03"/>
            </a:solidFill>
            <a:ln>
              <a:solidFill>
                <a:srgbClr val="01AD0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urved Left Arrow 8"/>
            <p:cNvSpPr/>
            <p:nvPr/>
          </p:nvSpPr>
          <p:spPr>
            <a:xfrm flipV="1">
              <a:off x="5004048" y="1700808"/>
              <a:ext cx="731520" cy="1944216"/>
            </a:xfrm>
            <a:prstGeom prst="curvedLeftArrow">
              <a:avLst/>
            </a:prstGeom>
            <a:solidFill>
              <a:srgbClr val="01AD03"/>
            </a:solidFill>
            <a:ln>
              <a:solidFill>
                <a:srgbClr val="01AD0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Curved Left Arrow 9"/>
            <p:cNvSpPr/>
            <p:nvPr/>
          </p:nvSpPr>
          <p:spPr>
            <a:xfrm flipV="1">
              <a:off x="5004048" y="1772816"/>
              <a:ext cx="731520" cy="1215752"/>
            </a:xfrm>
            <a:prstGeom prst="curvedLeftArrow">
              <a:avLst/>
            </a:prstGeom>
            <a:solidFill>
              <a:srgbClr val="01AD03"/>
            </a:solidFill>
            <a:ln>
              <a:solidFill>
                <a:srgbClr val="01AD0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urved Left Arrow 10"/>
            <p:cNvSpPr/>
            <p:nvPr/>
          </p:nvSpPr>
          <p:spPr>
            <a:xfrm flipV="1">
              <a:off x="5004048" y="1772816"/>
              <a:ext cx="731520" cy="792088"/>
            </a:xfrm>
            <a:prstGeom prst="curvedLeftArrow">
              <a:avLst/>
            </a:prstGeom>
            <a:solidFill>
              <a:srgbClr val="01AD03"/>
            </a:solidFill>
            <a:ln>
              <a:solidFill>
                <a:srgbClr val="01AD0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4967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88032"/>
          </a:xfrm>
        </p:spPr>
        <p:txBody>
          <a:bodyPr>
            <a:normAutofit/>
          </a:bodyPr>
          <a:lstStyle/>
          <a:p>
            <a:r>
              <a:rPr lang="en-US" dirty="0"/>
              <a:t>Increased downscaling of data to sub-national geographies </a:t>
            </a:r>
          </a:p>
          <a:p>
            <a:r>
              <a:rPr lang="en-US" dirty="0" smtClean="0"/>
              <a:t>Education </a:t>
            </a:r>
            <a:r>
              <a:rPr lang="en-US" dirty="0" smtClean="0"/>
              <a:t>of users regarding data bias and issues of social loss data</a:t>
            </a:r>
          </a:p>
          <a:p>
            <a:r>
              <a:rPr lang="en-US" dirty="0" smtClean="0"/>
              <a:t>Comparable and accessible human disaster loss data to support research, policy and practice</a:t>
            </a:r>
          </a:p>
          <a:p>
            <a:r>
              <a:rPr lang="en-US" dirty="0" smtClean="0"/>
              <a:t>Clearer </a:t>
            </a:r>
            <a:r>
              <a:rPr lang="en-US" dirty="0" smtClean="0"/>
              <a:t>methodology of what is a loss and how to assess </a:t>
            </a:r>
            <a:r>
              <a:rPr lang="en-US" dirty="0" smtClean="0"/>
              <a:t>it</a:t>
            </a:r>
            <a:endParaRPr lang="en-US" dirty="0"/>
          </a:p>
          <a:p>
            <a:r>
              <a:rPr lang="en-US" dirty="0" smtClean="0"/>
              <a:t>Acceptance and understanding of disasters as  </a:t>
            </a:r>
            <a:r>
              <a:rPr lang="en-US" smtClean="0"/>
              <a:t>trans-disciplinary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needed?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44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/>
              <a:t>Conclusions</a:t>
            </a:r>
            <a:endParaRPr lang="en-US" sz="3600" i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827584" y="548680"/>
            <a:ext cx="6912768" cy="5616624"/>
            <a:chOff x="1907704" y="260648"/>
            <a:chExt cx="6912768" cy="5616624"/>
          </a:xfrm>
        </p:grpSpPr>
        <p:sp>
          <p:nvSpPr>
            <p:cNvPr id="13" name="Oval 2"/>
            <p:cNvSpPr>
              <a:spLocks noChangeArrowheads="1"/>
            </p:cNvSpPr>
            <p:nvPr/>
          </p:nvSpPr>
          <p:spPr bwMode="auto">
            <a:xfrm>
              <a:off x="4427984" y="1124744"/>
              <a:ext cx="4320480" cy="396044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5715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Disaster Risk </a:t>
              </a:r>
            </a:p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Management</a:t>
              </a:r>
            </a:p>
          </p:txBody>
        </p:sp>
        <p:sp>
          <p:nvSpPr>
            <p:cNvPr id="5" name="Oval 2"/>
            <p:cNvSpPr>
              <a:spLocks noChangeArrowheads="1"/>
            </p:cNvSpPr>
            <p:nvPr/>
          </p:nvSpPr>
          <p:spPr bwMode="auto">
            <a:xfrm>
              <a:off x="1907704" y="2780928"/>
              <a:ext cx="3240360" cy="302433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Sustainable </a:t>
              </a:r>
            </a:p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Development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6804248" y="3861048"/>
              <a:ext cx="2016224" cy="2016224"/>
            </a:xfrm>
            <a:prstGeom prst="ellipse">
              <a:avLst/>
            </a:prstGeom>
            <a:solidFill>
              <a:srgbClr val="CC0000"/>
            </a:solidFill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Environ</a:t>
              </a: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6732240" y="260648"/>
              <a:ext cx="1933575" cy="1936750"/>
            </a:xfrm>
            <a:prstGeom prst="ellipse">
              <a:avLst/>
            </a:prstGeom>
            <a:solidFill>
              <a:srgbClr val="CC0000"/>
            </a:solidFill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Climate </a:t>
              </a:r>
            </a:p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change</a:t>
              </a:r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2771800" y="1484784"/>
              <a:ext cx="1933575" cy="1936750"/>
            </a:xfrm>
            <a:prstGeom prst="ellipse">
              <a:avLst/>
            </a:prstGeom>
            <a:solidFill>
              <a:srgbClr val="CC0000"/>
            </a:solidFill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Poverty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4"/>
            <p:cNvSpPr>
              <a:spLocks noChangeArrowheads="1"/>
            </p:cNvSpPr>
            <p:nvPr/>
          </p:nvSpPr>
          <p:spPr bwMode="auto">
            <a:xfrm>
              <a:off x="4572000" y="476672"/>
              <a:ext cx="1933575" cy="1936750"/>
            </a:xfrm>
            <a:prstGeom prst="ellipse">
              <a:avLst/>
            </a:prstGeom>
            <a:solidFill>
              <a:srgbClr val="CC0000"/>
            </a:solidFill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Health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3635896" y="4725144"/>
            <a:ext cx="1933575" cy="1936750"/>
          </a:xfrm>
          <a:prstGeom prst="ellipse">
            <a:avLst/>
          </a:prstGeom>
          <a:solidFill>
            <a:srgbClr val="CC0000"/>
          </a:solidFill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…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7092280" y="2348880"/>
            <a:ext cx="1933575" cy="1936750"/>
          </a:xfrm>
          <a:prstGeom prst="ellipse">
            <a:avLst/>
          </a:prstGeom>
          <a:solidFill>
            <a:srgbClr val="CC0000"/>
          </a:solidFill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Education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875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Hazards vs. Disasters</a:t>
            </a:r>
            <a:endParaRPr lang="en-US" dirty="0"/>
          </a:p>
        </p:txBody>
      </p:sp>
      <p:pic>
        <p:nvPicPr>
          <p:cNvPr id="4" name="Picture 6" descr="http://www.quirkbooks.com/sites/default/files/editor_uploads/original/volc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01008"/>
            <a:ext cx="3396322" cy="29483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media.web.britannica.com/eb-media/29/93629-004-C43970F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3888432" cy="26781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upload.wikimedia.org/wikipedia/commons/9/97/Typhoon_Longwang_2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3024336" cy="3024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443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Jane.rovins@gmail.com</a:t>
            </a:r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 smtClean="0"/>
              <a:t>DRRSolutions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028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i="1" dirty="0" smtClean="0"/>
              <a:t>Disaster are about PEOPLE</a:t>
            </a:r>
            <a:endParaRPr lang="en-US" sz="3600" i="1" dirty="0"/>
          </a:p>
        </p:txBody>
      </p:sp>
      <p:pic>
        <p:nvPicPr>
          <p:cNvPr id="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1" b="12601"/>
          <a:stretch>
            <a:fillRect/>
          </a:stretch>
        </p:blipFill>
        <p:spPr>
          <a:xfrm>
            <a:off x="4067944" y="1412776"/>
            <a:ext cx="4765389" cy="2376264"/>
          </a:xfrm>
          <a:prstGeom prst="rect">
            <a:avLst/>
          </a:prstGeom>
          <a:noFill/>
          <a:ln cap="sq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Picture 6" descr="http://www.srh.noaa.gov/images/hun/stormsurveys/2011-04-27/pictures/Cullman_Morgan_Marshall/IMG_2934_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692348" cy="23762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33056"/>
            <a:ext cx="3568079" cy="23762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Content Placeholder 2" descr="Loma Prieta Earthquake, USGS.jp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3" y="4149080"/>
            <a:ext cx="5004140" cy="216024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1635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11560" y="1340768"/>
            <a:ext cx="7993062" cy="4834771"/>
            <a:chOff x="605631" y="749588"/>
            <a:chExt cx="7993062" cy="5641975"/>
          </a:xfrm>
        </p:grpSpPr>
        <p:sp>
          <p:nvSpPr>
            <p:cNvPr id="12" name="Oval 11"/>
            <p:cNvSpPr/>
            <p:nvPr/>
          </p:nvSpPr>
          <p:spPr>
            <a:xfrm>
              <a:off x="1112046" y="1451264"/>
              <a:ext cx="3887787" cy="4429123"/>
            </a:xfrm>
            <a:prstGeom prst="ellipse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sp>
          <p:nvSpPr>
            <p:cNvPr id="13" name="Oval 12"/>
            <p:cNvSpPr/>
            <p:nvPr/>
          </p:nvSpPr>
          <p:spPr>
            <a:xfrm>
              <a:off x="4211960" y="1451263"/>
              <a:ext cx="3887787" cy="4429123"/>
            </a:xfrm>
            <a:prstGeom prst="ellipse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sp>
          <p:nvSpPr>
            <p:cNvPr id="14" name="Oval 13"/>
            <p:cNvSpPr/>
            <p:nvPr/>
          </p:nvSpPr>
          <p:spPr>
            <a:xfrm>
              <a:off x="3528218" y="3570575"/>
              <a:ext cx="2147888" cy="1930399"/>
            </a:xfrm>
            <a:prstGeom prst="ellipse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sp>
          <p:nvSpPr>
            <p:cNvPr id="15" name="Oval 14"/>
            <p:cNvSpPr/>
            <p:nvPr/>
          </p:nvSpPr>
          <p:spPr>
            <a:xfrm>
              <a:off x="605631" y="749588"/>
              <a:ext cx="7993062" cy="5641975"/>
            </a:xfrm>
            <a:prstGeom prst="ellipse">
              <a:avLst/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07940" y="945594"/>
              <a:ext cx="141417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4400" b="1" dirty="0" smtClean="0">
                  <a:solidFill>
                    <a:schemeClr val="accent3">
                      <a:lumMod val="75000"/>
                    </a:schemeClr>
                  </a:solidFill>
                </a:rPr>
                <a:t>DRM</a:t>
              </a:r>
              <a:endParaRPr lang="en-US" sz="4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7" name="TextBox 13"/>
            <p:cNvSpPr txBox="1">
              <a:spLocks noChangeArrowheads="1"/>
            </p:cNvSpPr>
            <p:nvPr/>
          </p:nvSpPr>
          <p:spPr bwMode="auto">
            <a:xfrm>
              <a:off x="1824831" y="1536987"/>
              <a:ext cx="22383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AU" sz="3600" b="1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DRR</a:t>
              </a:r>
              <a:endParaRPr lang="en-AU" sz="3600" b="1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5101432" y="1536987"/>
              <a:ext cx="2362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AU" sz="3600" b="1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DM</a:t>
              </a:r>
              <a:endParaRPr lang="en-AU" sz="3600" b="1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9" name="TextBox 12"/>
            <p:cNvSpPr txBox="1">
              <a:spLocks noChangeArrowheads="1"/>
            </p:cNvSpPr>
            <p:nvPr/>
          </p:nvSpPr>
          <p:spPr bwMode="auto">
            <a:xfrm>
              <a:off x="3774070" y="4074109"/>
              <a:ext cx="1656184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AU" sz="2400" b="1" dirty="0" smtClean="0">
                  <a:solidFill>
                    <a:srgbClr val="3366FF"/>
                  </a:solidFill>
                </a:rPr>
                <a:t>Recovery</a:t>
              </a:r>
              <a:endParaRPr lang="en-AU" sz="2400" b="1" dirty="0">
                <a:solidFill>
                  <a:srgbClr val="3366FF"/>
                </a:solidFill>
              </a:endParaRPr>
            </a:p>
          </p:txBody>
        </p:sp>
        <p:sp>
          <p:nvSpPr>
            <p:cNvPr id="20" name="TextBox 6"/>
            <p:cNvSpPr txBox="1">
              <a:spLocks noChangeArrowheads="1"/>
            </p:cNvSpPr>
            <p:nvPr/>
          </p:nvSpPr>
          <p:spPr bwMode="auto">
            <a:xfrm>
              <a:off x="1619672" y="2636912"/>
              <a:ext cx="2736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AU" sz="2400" b="1" dirty="0" smtClean="0">
                  <a:solidFill>
                    <a:srgbClr val="3366FF"/>
                  </a:solidFill>
                </a:rPr>
                <a:t>Prevention</a:t>
              </a:r>
            </a:p>
            <a:p>
              <a:pPr algn="ctr" eaLnBrk="1" hangingPunct="1"/>
              <a:r>
                <a:rPr lang="en-AU" sz="2400" b="1" dirty="0" smtClean="0">
                  <a:solidFill>
                    <a:srgbClr val="3366FF"/>
                  </a:solidFill>
                </a:rPr>
                <a:t>Mitigation</a:t>
              </a:r>
              <a:endParaRPr lang="en-AU" sz="2400" b="1" dirty="0">
                <a:solidFill>
                  <a:srgbClr val="3366FF"/>
                </a:solidFill>
              </a:endParaRPr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5148064" y="2636912"/>
              <a:ext cx="230663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AU" sz="2400" b="1" dirty="0" smtClean="0">
                  <a:solidFill>
                    <a:srgbClr val="3366FF"/>
                  </a:solidFill>
                </a:rPr>
                <a:t>Preparedness</a:t>
              </a:r>
            </a:p>
            <a:p>
              <a:pPr algn="ctr" eaLnBrk="1" hangingPunct="1"/>
              <a:r>
                <a:rPr lang="en-AU" sz="2400" b="1" dirty="0" smtClean="0">
                  <a:solidFill>
                    <a:srgbClr val="3366FF"/>
                  </a:solidFill>
                </a:rPr>
                <a:t>Response</a:t>
              </a:r>
              <a:endParaRPr lang="en-AU" sz="2400" b="1" dirty="0">
                <a:solidFill>
                  <a:srgbClr val="3366FF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Disaster Risk Management (DRM)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018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 Agencies</a:t>
            </a:r>
          </a:p>
          <a:p>
            <a:r>
              <a:rPr lang="en-US" dirty="0" smtClean="0"/>
              <a:t>Communities</a:t>
            </a:r>
          </a:p>
          <a:p>
            <a:r>
              <a:rPr lang="en-US" sz="2800" dirty="0" smtClean="0"/>
              <a:t>Academia</a:t>
            </a:r>
            <a:r>
              <a:rPr lang="en-US" sz="2800" dirty="0"/>
              <a:t>, researchers and </a:t>
            </a:r>
            <a:r>
              <a:rPr lang="en-US" sz="2800" dirty="0" smtClean="0"/>
              <a:t>scientists</a:t>
            </a:r>
          </a:p>
          <a:p>
            <a:r>
              <a:rPr lang="en-US" sz="2800" dirty="0" smtClean="0"/>
              <a:t>Non</a:t>
            </a:r>
            <a:r>
              <a:rPr lang="en-US" sz="2800" dirty="0"/>
              <a:t>-Governmental </a:t>
            </a:r>
            <a:r>
              <a:rPr lang="en-US" sz="2800" dirty="0" smtClean="0"/>
              <a:t>Organizations (National and International)</a:t>
            </a:r>
          </a:p>
          <a:p>
            <a:r>
              <a:rPr lang="en-US" sz="2800" dirty="0" smtClean="0"/>
              <a:t>Private Sector</a:t>
            </a:r>
          </a:p>
          <a:p>
            <a:r>
              <a:rPr lang="en-US" sz="2800" dirty="0" smtClean="0"/>
              <a:t>Media</a:t>
            </a:r>
            <a:endParaRPr lang="en-US" sz="2800" dirty="0"/>
          </a:p>
          <a:p>
            <a:r>
              <a:rPr lang="en-US" sz="2800" dirty="0" smtClean="0"/>
              <a:t>Other </a:t>
            </a:r>
            <a:r>
              <a:rPr lang="en-US" sz="2800" dirty="0"/>
              <a:t>Stakeholders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your Stakeholder?</a:t>
            </a:r>
            <a:endParaRPr lang="en-US" dirty="0"/>
          </a:p>
        </p:txBody>
      </p:sp>
      <p:pic>
        <p:nvPicPr>
          <p:cNvPr id="4" name="Picture 3" descr="kids-in-the-kitchen-clipart-play-kitchen-clip-art-arfbcau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77072"/>
            <a:ext cx="384872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81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i="1" dirty="0" smtClean="0"/>
              <a:t>Hazard vs. Risk</a:t>
            </a:r>
            <a:endParaRPr lang="en-US" sz="3600" i="1" dirty="0"/>
          </a:p>
        </p:txBody>
      </p:sp>
      <p:pic>
        <p:nvPicPr>
          <p:cNvPr id="7" name="Picture 4" descr="F:\Timor Leste phese II\Vulnerability and Risk\GIS\map for ppt\jpg\Flood_haz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83" y="1653406"/>
            <a:ext cx="5070475" cy="2692400"/>
          </a:xfrm>
          <a:prstGeom prst="rect">
            <a:avLst/>
          </a:prstGeom>
          <a:noFill/>
          <a:ln w="952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:\Timor Leste phese II\Vulnerability and Risk\GIS\map for ppt\jpg\bd_footpri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61048"/>
            <a:ext cx="5070475" cy="2692400"/>
          </a:xfrm>
          <a:prstGeom prst="rect">
            <a:avLst/>
          </a:prstGeom>
          <a:noFill/>
          <a:ln w="9525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418137" y="2348880"/>
            <a:ext cx="3725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800" dirty="0">
                <a:solidFill>
                  <a:schemeClr val="tx1"/>
                </a:solidFill>
              </a:rPr>
              <a:t>Flood Hazard Map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23528" y="5301208"/>
            <a:ext cx="3267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800" dirty="0">
                <a:solidFill>
                  <a:schemeClr val="tx1"/>
                </a:solidFill>
              </a:rPr>
              <a:t>Flood Risk Map</a:t>
            </a:r>
          </a:p>
        </p:txBody>
      </p:sp>
    </p:spTree>
    <p:extLst>
      <p:ext uri="{BB962C8B-B14F-4D97-AF65-F5344CB8AC3E}">
        <p14:creationId xmlns:p14="http://schemas.microsoft.com/office/powerpoint/2010/main" val="3876018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Reduce global disaster mortality by 2030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Reduce </a:t>
            </a:r>
            <a:r>
              <a:rPr lang="en-US" sz="2800" dirty="0">
                <a:solidFill>
                  <a:srgbClr val="000000"/>
                </a:solidFill>
              </a:rPr>
              <a:t>the number of affected people globally by 2030</a:t>
            </a:r>
            <a:r>
              <a:rPr lang="en-US" sz="2800" dirty="0" smtClean="0">
                <a:solidFill>
                  <a:srgbClr val="000000"/>
                </a:solidFill>
              </a:rPr>
              <a:t>…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Reduce </a:t>
            </a:r>
            <a:r>
              <a:rPr lang="en-US" sz="2800" dirty="0">
                <a:solidFill>
                  <a:srgbClr val="000000"/>
                </a:solidFill>
              </a:rPr>
              <a:t>direct disaster economic loss in relation to global GDP by 2030. </a:t>
            </a:r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Reduce </a:t>
            </a:r>
            <a:r>
              <a:rPr lang="en-US" sz="2800" dirty="0">
                <a:solidFill>
                  <a:srgbClr val="000000"/>
                </a:solidFill>
              </a:rPr>
              <a:t>disaster damage to critical infrastructure and disruption of basic services</a:t>
            </a:r>
            <a:r>
              <a:rPr lang="en-US" sz="2800" dirty="0" smtClean="0">
                <a:solidFill>
                  <a:srgbClr val="000000"/>
                </a:solidFill>
              </a:rPr>
              <a:t>…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Increase </a:t>
            </a:r>
            <a:r>
              <a:rPr lang="en-US" sz="2800" dirty="0">
                <a:solidFill>
                  <a:srgbClr val="000000"/>
                </a:solidFill>
              </a:rPr>
              <a:t>the number of countries with national &amp; local DRR strategies by 2020. </a:t>
            </a:r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Enhance </a:t>
            </a:r>
            <a:r>
              <a:rPr lang="en-US" sz="2800" dirty="0">
                <a:solidFill>
                  <a:srgbClr val="000000"/>
                </a:solidFill>
              </a:rPr>
              <a:t>international cooperation…for implementation of this framework by 2030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Increase </a:t>
            </a:r>
            <a:r>
              <a:rPr lang="en-US" sz="2800" dirty="0">
                <a:solidFill>
                  <a:srgbClr val="000000"/>
                </a:solidFill>
              </a:rPr>
              <a:t>the availability of and access to multi-hazard early warning systems, disaster risk information and assessments…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Sendai </a:t>
            </a:r>
            <a:r>
              <a:rPr lang="en-US" dirty="0" smtClean="0"/>
              <a:t>Framework Targets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39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Primary Human Impact Indicators</a:t>
            </a:r>
          </a:p>
          <a:p>
            <a:r>
              <a:rPr lang="en-US" sz="2800" dirty="0"/>
              <a:t>Secondary &amp; Tertiary Human </a:t>
            </a:r>
            <a:r>
              <a:rPr lang="en-US" sz="2800" dirty="0" smtClean="0"/>
              <a:t>Indicators</a:t>
            </a:r>
          </a:p>
          <a:p>
            <a:r>
              <a:rPr lang="en-US" sz="2800" dirty="0" smtClean="0">
                <a:ea typeface="Calibri"/>
                <a:cs typeface="Times New Roman"/>
              </a:rPr>
              <a:t>Economic Loss Indicators</a:t>
            </a:r>
          </a:p>
          <a:p>
            <a:r>
              <a:rPr lang="en-US" sz="2800" dirty="0" smtClean="0">
                <a:ea typeface="Calibri"/>
                <a:cs typeface="Times New Roman"/>
              </a:rPr>
              <a:t>All the sector specific variables……</a:t>
            </a:r>
            <a:endParaRPr lang="it-IT" sz="28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i="1" dirty="0" smtClean="0"/>
              <a:t>Status of existing EVs in the domain</a:t>
            </a:r>
            <a:endParaRPr lang="en-US" sz="3600" i="1" dirty="0"/>
          </a:p>
        </p:txBody>
      </p:sp>
      <p:pic>
        <p:nvPicPr>
          <p:cNvPr id="6" name="Immagin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46048"/>
            <a:ext cx="2001520" cy="313055"/>
          </a:xfrm>
          <a:prstGeom prst="rect">
            <a:avLst/>
          </a:prstGeom>
        </p:spPr>
      </p:pic>
      <p:pic>
        <p:nvPicPr>
          <p:cNvPr id="13" name="Picture 35" descr="http://t3.gstatic.com/images?q=tbn:ANd9GcQ3KFbJ1QMfsRhVSQKrSsd9TQLLa1HXUD1A2_XdCoS9OYZve2o&amp;t=1&amp;h=160&amp;w=232&amp;usg=__x9dkSOT62vjYIDQp975OPKA-U4o=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7152"/>
            <a:ext cx="2743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7" descr="http://t1.gstatic.com/images?q=tbn:ANd9GcTjhDfeHkHo3atHS0PUDBSQM8IjrtPCjYZzyuqI4Ntfy2tMPe4&amp;t=1&amp;h=171&amp;w=217&amp;usg=__Js5Oh-O16hdRfRsIk7jbEE76i6I=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97152"/>
            <a:ext cx="2743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9" descr="http://t3.gstatic.com/images?q=tbn:ANd9GcTLX16Kr-1D8Mq5SuUvRCGZlwbEgFk7sRQZ-E5WGkB9FsBUVoE&amp;t=1&amp;h=157&amp;w=236&amp;usg=__8kI_zY2RyhDj9wjckZQcXUcrd4E=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97152"/>
            <a:ext cx="2743200" cy="182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800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00" y="0"/>
            <a:ext cx="6999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28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516</TotalTime>
  <Words>478</Words>
  <Application>Microsoft Macintosh PowerPoint</Application>
  <PresentationFormat>On-screen Show (4:3)</PresentationFormat>
  <Paragraphs>95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Viale</vt:lpstr>
      <vt:lpstr>EVs for Disasters in Action</vt:lpstr>
      <vt:lpstr>Hazards vs. Disasters</vt:lpstr>
      <vt:lpstr>Disaster are about PEOPLE</vt:lpstr>
      <vt:lpstr>Disaster Risk Management (DRM)</vt:lpstr>
      <vt:lpstr>Who is your Stakeholder?</vt:lpstr>
      <vt:lpstr>Hazard vs. Risk</vt:lpstr>
      <vt:lpstr>Sendai Framework Targets</vt:lpstr>
      <vt:lpstr>Status of existing EVs in the domain</vt:lpstr>
      <vt:lpstr>PowerPoint Presentation</vt:lpstr>
      <vt:lpstr>Describing the monitoring networks currently operational</vt:lpstr>
      <vt:lpstr>Disaster Risk Assessment Model</vt:lpstr>
      <vt:lpstr>PowerPoint Presentation</vt:lpstr>
      <vt:lpstr> Assessing EV observational needs and readiness </vt:lpstr>
      <vt:lpstr>Biases in Loss Databases Remain</vt:lpstr>
      <vt:lpstr>PowerPoint Presentation</vt:lpstr>
      <vt:lpstr>PowerPoint Presentation</vt:lpstr>
      <vt:lpstr>Essential Variable Interaction</vt:lpstr>
      <vt:lpstr>What is needed?</vt:lpstr>
      <vt:lpstr>Conclusions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alma</dc:creator>
  <cp:lastModifiedBy>Jane Rovins</cp:lastModifiedBy>
  <cp:revision>47</cp:revision>
  <dcterms:created xsi:type="dcterms:W3CDTF">2015-05-19T15:27:20Z</dcterms:created>
  <dcterms:modified xsi:type="dcterms:W3CDTF">2015-06-11T13:35:57Z</dcterms:modified>
</cp:coreProperties>
</file>